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1" r:id="rId2"/>
    <p:sldMasterId id="2147483684" r:id="rId3"/>
    <p:sldMasterId id="2147483686" r:id="rId4"/>
    <p:sldMasterId id="2147483701" r:id="rId5"/>
  </p:sldMasterIdLst>
  <p:notesMasterIdLst>
    <p:notesMasterId r:id="rId25"/>
  </p:notesMasterIdLst>
  <p:sldIdLst>
    <p:sldId id="400" r:id="rId6"/>
    <p:sldId id="266" r:id="rId7"/>
    <p:sldId id="267" r:id="rId8"/>
    <p:sldId id="304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26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5973D931-3BAC-4F30-9C16-B7461F574E40}">
          <p14:sldIdLst>
            <p14:sldId id="400"/>
            <p14:sldId id="266"/>
            <p14:sldId id="267"/>
            <p14:sldId id="304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260"/>
          </p14:sldIdLst>
        </p14:section>
        <p14:section name="Appendix: Image Descriptions for Unsighted Students" id="{9E859B0B-078E-463E-89A6-21C20DD280C4}">
          <p14:sldIdLst/>
        </p14:section>
      </p14:sectionLst>
    </p:ext>
    <p:ext uri="{EFAFB233-063F-42B5-8137-9DF3F51BA10A}">
      <p15:sldGuideLst xmlns:p15="http://schemas.microsoft.com/office/powerpoint/2012/main">
        <p15:guide id="2" pos="3264" userDrawn="1">
          <p15:clr>
            <a:srgbClr val="A4A3A4"/>
          </p15:clr>
        </p15:guide>
        <p15:guide id="3" orient="horz" pos="2256" userDrawn="1">
          <p15:clr>
            <a:srgbClr val="A4A3A4"/>
          </p15:clr>
        </p15:guide>
        <p15:guide id="4" pos="56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poren, Laura" initials="CL" lastIdx="4" clrIdx="0">
    <p:extLst>
      <p:ext uri="{19B8F6BF-5375-455C-9EA6-DF929625EA0E}">
        <p15:presenceInfo xmlns:p15="http://schemas.microsoft.com/office/powerpoint/2012/main" userId="S-1-5-21-1645522239-1123561945-839522115-1006658" providerId="AD"/>
      </p:ext>
    </p:extLst>
  </p:cmAuthor>
  <p:cmAuthor id="2" name="Ciporen, Laura" initials="CL [2]" lastIdx="2" clrIdx="1">
    <p:extLst>
      <p:ext uri="{19B8F6BF-5375-455C-9EA6-DF929625EA0E}">
        <p15:presenceInfo xmlns:p15="http://schemas.microsoft.com/office/powerpoint/2012/main" userId="S::laura.ciporen@mheducation.com::567f631f-0624-4179-9d16-569ddce488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18" autoAdjust="0"/>
    <p:restoredTop sz="86481" autoAdjust="0"/>
  </p:normalViewPr>
  <p:slideViewPr>
    <p:cSldViewPr snapToGrid="0" showGuides="1">
      <p:cViewPr varScale="1">
        <p:scale>
          <a:sx n="98" d="100"/>
          <a:sy n="98" d="100"/>
        </p:scale>
        <p:origin x="1566" y="96"/>
      </p:cViewPr>
      <p:guideLst>
        <p:guide pos="3264"/>
        <p:guide orient="horz" pos="2256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15294-8BCE-4B15-84C9-4E8D5074478D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56329-1779-487C-B587-BBABA47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chapter introduces you to how to protect your computer and data today and prepare you for tomorrow including mobile operating systems, desktop operating systems, and utilities.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Windows</a:t>
            </a:r>
            <a:r>
              <a:rPr lang="en-US" dirty="0"/>
              <a:t> (key term) most widely used personal computer operating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announced in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runs on desktop, laptop, tablet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Improved support for mobile devices including tablets and 2 in 1 laptops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ability to run Android apps on a Windows device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baseline="0" dirty="0"/>
              <a:t>macOS</a:t>
            </a:r>
            <a:r>
              <a:rPr lang="en-US" baseline="0" dirty="0"/>
              <a:t> – (key term) designed to run only with Apply computers.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most widely used Mac desktop operating system.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baseline="0" dirty="0"/>
              <a:t>macOS Monterey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announced in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includes ability to control multiple devices from one keyboard and mouse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Improved videoconferencing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UNIX</a:t>
            </a:r>
            <a:r>
              <a:rPr lang="en-US" dirty="0"/>
              <a:t> (key term) – originally</a:t>
            </a:r>
            <a:r>
              <a:rPr lang="en-US" baseline="0" dirty="0"/>
              <a:t> designed in the late 1960s to run on minicomputers but now is used in network environments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Used by powerful personal computers and by servers on the Web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There are numerous versions of UNIX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 dirty="0"/>
              <a:t>LINUX</a:t>
            </a:r>
            <a:r>
              <a:rPr lang="en-US" dirty="0"/>
              <a:t> (key term)– operating system that extended one of the versions of UNIX. Developed in 1991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/>
              <a:t>Free distribution of the operating system code – </a:t>
            </a:r>
            <a:r>
              <a:rPr lang="en-US" b="1" dirty="0"/>
              <a:t>Open source</a:t>
            </a:r>
            <a:r>
              <a:rPr lang="en-US" baseline="0" dirty="0"/>
              <a:t> (key term)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/>
              <a:t>Google’s  </a:t>
            </a:r>
            <a:r>
              <a:rPr lang="en-US" b="1" baseline="0" dirty="0"/>
              <a:t>Chrome OS </a:t>
            </a:r>
            <a:r>
              <a:rPr lang="en-US" baseline="0" dirty="0"/>
              <a:t>(key term) and the Android mobile operating system are based on Linux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64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Virtualization</a:t>
            </a:r>
            <a:r>
              <a:rPr lang="en-US" sz="1200" dirty="0"/>
              <a:t> (key term)</a:t>
            </a:r>
            <a:r>
              <a:rPr lang="en-US" sz="1200" baseline="0" dirty="0"/>
              <a:t> – supporting multiple OS that operate independently by running </a:t>
            </a:r>
            <a:r>
              <a:rPr lang="en-US" sz="1200" b="1" baseline="0" dirty="0"/>
              <a:t>virtualization software </a:t>
            </a:r>
            <a:r>
              <a:rPr lang="en-US" sz="1200" baseline="0" dirty="0"/>
              <a:t>(key term) 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Each OS is known as a </a:t>
            </a:r>
            <a:r>
              <a:rPr lang="en-US" sz="1200" b="1" baseline="0" dirty="0"/>
              <a:t>virtual machine </a:t>
            </a:r>
            <a:r>
              <a:rPr lang="en-US" sz="1200" baseline="0" dirty="0"/>
              <a:t>(key term) </a:t>
            </a:r>
            <a:endParaRPr lang="en-US" sz="1200" dirty="0"/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Host operating system </a:t>
            </a:r>
            <a:r>
              <a:rPr lang="en-US" sz="1200" dirty="0"/>
              <a:t>(key term)</a:t>
            </a:r>
            <a:r>
              <a:rPr lang="en-US" sz="1200" baseline="0" dirty="0"/>
              <a:t>  - </a:t>
            </a:r>
            <a:r>
              <a:rPr lang="en-US" sz="1200" dirty="0"/>
              <a:t>OS of the physical machine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Guest operating system </a:t>
            </a:r>
            <a:r>
              <a:rPr lang="en-US" sz="1200" dirty="0"/>
              <a:t>(key term) </a:t>
            </a:r>
            <a:r>
              <a:rPr lang="en-US" sz="1200" baseline="0" dirty="0"/>
              <a:t> - </a:t>
            </a:r>
            <a:r>
              <a:rPr lang="en-US" sz="1200" dirty="0"/>
              <a:t>OS of</a:t>
            </a:r>
            <a:r>
              <a:rPr lang="en-US" sz="1200" baseline="0" dirty="0"/>
              <a:t> virtual machine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Parallels and VMware are</a:t>
            </a:r>
            <a:r>
              <a:rPr lang="en-US" sz="1200" baseline="0" dirty="0"/>
              <a:t> examples of virtual software programs that allow a user on a Mac computer to run Windows programs in macOS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8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1" dirty="0"/>
              <a:t>Utilities</a:t>
            </a:r>
            <a:r>
              <a:rPr lang="en-US" dirty="0"/>
              <a:t> (key term) – specialized programs designed to make computing easier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b="1" baseline="0" dirty="0"/>
              <a:t>Search program </a:t>
            </a:r>
            <a:r>
              <a:rPr lang="en-US" baseline="0" dirty="0"/>
              <a:t>(key term) provides a quick and easy way to search or examine an entire computer system 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b="1" baseline="0" dirty="0"/>
              <a:t>Storage management program </a:t>
            </a:r>
            <a:r>
              <a:rPr lang="en-US" baseline="0" dirty="0"/>
              <a:t>(key term)  helps solve the problem of running out of storage space by listing files or programs that could be eliminated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b="1" baseline="0" dirty="0"/>
              <a:t>Backup program </a:t>
            </a:r>
            <a:r>
              <a:rPr lang="en-US" baseline="0" dirty="0"/>
              <a:t>(key term) makes copies of files to restore if the originals are damaged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baseline="0" dirty="0"/>
              <a:t>Antivirus program </a:t>
            </a:r>
            <a:r>
              <a:rPr lang="en-US" baseline="0" dirty="0"/>
              <a:t>(key term) guard your computer against viruses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="1" dirty="0"/>
              <a:t>Troubleshooting program</a:t>
            </a:r>
            <a:r>
              <a:rPr lang="en-US" b="1" baseline="0" dirty="0"/>
              <a:t> </a:t>
            </a:r>
            <a:r>
              <a:rPr lang="en-US" baseline="0" dirty="0"/>
              <a:t>(key term) or </a:t>
            </a:r>
            <a:r>
              <a:rPr lang="en-US" b="1" baseline="0" dirty="0"/>
              <a:t>diagnostic program</a:t>
            </a:r>
            <a:r>
              <a:rPr lang="en-US" baseline="0" dirty="0"/>
              <a:t> (key term) recognize and correct problems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b="1" baseline="0" dirty="0"/>
              <a:t>Virtual Assistants </a:t>
            </a:r>
            <a:r>
              <a:rPr lang="en-US" baseline="0" dirty="0"/>
              <a:t>(key term)  utilities that accept commands through text or speech to allow intuitive interaction with your computer, cell phone, or tablet across multiple applications</a:t>
            </a:r>
            <a:endParaRPr lang="en-US" b="1" baseline="0" dirty="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baseline="0" dirty="0"/>
          </a:p>
          <a:p>
            <a:pPr lvl="1" eaLnBrk="1" hangingPunct="1">
              <a:spcBef>
                <a:spcPct val="2000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200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46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Assistant – utility that coordinates personal data across several applications and provides a more intuitive way to interact with your computer, phone, or tablet. </a:t>
            </a: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dirty="0"/>
              <a:t>Google Assistant</a:t>
            </a:r>
          </a:p>
          <a:p>
            <a:pPr marL="228600" indent="-228600">
              <a:buAutoNum type="arabicPeriod"/>
            </a:pPr>
            <a:r>
              <a:rPr lang="en-US" dirty="0"/>
              <a:t>Apple’s Siri</a:t>
            </a:r>
          </a:p>
          <a:p>
            <a:pPr marL="228600" indent="-228600">
              <a:buAutoNum type="arabicPeriod"/>
            </a:pPr>
            <a:r>
              <a:rPr lang="en-US" dirty="0"/>
              <a:t>Microsoft’s Cortana</a:t>
            </a:r>
          </a:p>
          <a:p>
            <a:pPr marL="228600" indent="-228600">
              <a:buAutoNum type="arabicPeriod"/>
            </a:pPr>
            <a:r>
              <a:rPr lang="en-US" dirty="0"/>
              <a:t>Amazon’s Alexa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1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Utility Suites </a:t>
            </a:r>
            <a:r>
              <a:rPr lang="en-US" dirty="0"/>
              <a:t>(key term) combine several programs into one package</a:t>
            </a:r>
          </a:p>
          <a:p>
            <a:endParaRPr lang="en-US" dirty="0"/>
          </a:p>
          <a:p>
            <a:r>
              <a:rPr lang="en-US" dirty="0"/>
              <a:t>Suites provide a variety of utilities: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Programs to protect your system against</a:t>
            </a:r>
            <a:r>
              <a:rPr lang="en-US" baseline="0" dirty="0"/>
              <a:t> </a:t>
            </a:r>
            <a:r>
              <a:rPr lang="en-US" b="1" baseline="0" dirty="0"/>
              <a:t>viruses</a:t>
            </a:r>
            <a:r>
              <a:rPr lang="en-US" baseline="0" dirty="0"/>
              <a:t> (key term)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75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students turn to the end of Chapter 4 in their textbooks to view the same “Open-Ended” questions/statements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the Learning Objectives with students to help them understand what they need to get from the chapter.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3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process that work behind the scenes to make up the technology we depend on today.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9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System software </a:t>
            </a:r>
            <a:r>
              <a:rPr lang="en-US" dirty="0"/>
              <a:t>(key term) is not a single program but is a collection of programs that handles hundreds of technical details with little or no user intervention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End-users focus on application programs more than the system software, but it is important to understand how system software works</a:t>
            </a:r>
          </a:p>
          <a:p>
            <a:endParaRPr lang="en-US" dirty="0"/>
          </a:p>
          <a:p>
            <a:r>
              <a:rPr lang="en-US" dirty="0"/>
              <a:t>Four types of programs: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Operating systems </a:t>
            </a:r>
            <a:r>
              <a:rPr lang="en-US" dirty="0"/>
              <a:t>(key term) coordinate computer resources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Utilities</a:t>
            </a:r>
            <a:r>
              <a:rPr lang="en-US" dirty="0"/>
              <a:t> (key term) perform tasks related to managing the computer resources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Device drivers </a:t>
            </a:r>
            <a:r>
              <a:rPr lang="en-US" dirty="0"/>
              <a:t>(key term) programs that allow devices to communicate with the computer system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Language translators </a:t>
            </a:r>
            <a:r>
              <a:rPr lang="en-US" dirty="0"/>
              <a:t>(key term) converts programming instructions into a language the computers understand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37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Operating systems </a:t>
            </a:r>
            <a:r>
              <a:rPr lang="en-US" dirty="0"/>
              <a:t>(key term) collection of programs that handle technical tasks</a:t>
            </a:r>
          </a:p>
          <a:p>
            <a:endParaRPr lang="en-US" dirty="0"/>
          </a:p>
          <a:p>
            <a:r>
              <a:rPr lang="en-US" dirty="0"/>
              <a:t>Functions – </a:t>
            </a:r>
          </a:p>
          <a:p>
            <a:r>
              <a:rPr lang="en-US" b="1" dirty="0"/>
              <a:t>Managing resources </a:t>
            </a:r>
            <a:r>
              <a:rPr lang="en-US" dirty="0"/>
              <a:t>– OS coordinates all computer’s resources</a:t>
            </a:r>
          </a:p>
          <a:p>
            <a:r>
              <a:rPr lang="en-US" b="1" dirty="0"/>
              <a:t>Providing user interface </a:t>
            </a:r>
            <a:r>
              <a:rPr lang="en-US" dirty="0"/>
              <a:t>– OS allows users to interact with application programs and computer hardware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User interface </a:t>
            </a:r>
            <a:r>
              <a:rPr lang="en-US" dirty="0"/>
              <a:t>(key term) and </a:t>
            </a:r>
            <a:r>
              <a:rPr lang="en-US" b="1" dirty="0"/>
              <a:t>graphical user interface or GUI</a:t>
            </a:r>
            <a:r>
              <a:rPr lang="en-US" dirty="0"/>
              <a:t> (key term)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b="1" dirty="0"/>
              <a:t>Running applications</a:t>
            </a:r>
          </a:p>
          <a:p>
            <a:pPr>
              <a:spcBef>
                <a:spcPct val="0"/>
              </a:spcBef>
            </a:pPr>
            <a:r>
              <a:rPr lang="en-US" b="1" dirty="0"/>
              <a:t>Multitasking</a:t>
            </a:r>
            <a:r>
              <a:rPr lang="en-US" dirty="0"/>
              <a:t> (key term) – the ability to switch between applications</a:t>
            </a:r>
          </a:p>
          <a:p>
            <a:pPr>
              <a:spcBef>
                <a:spcPct val="0"/>
              </a:spcBef>
            </a:pPr>
            <a:r>
              <a:rPr lang="en-US" b="1" dirty="0"/>
              <a:t>Foreground</a:t>
            </a:r>
            <a:r>
              <a:rPr lang="en-US" dirty="0"/>
              <a:t> (key term)  – the program you are currently working on</a:t>
            </a:r>
          </a:p>
          <a:p>
            <a:pPr>
              <a:spcBef>
                <a:spcPct val="0"/>
              </a:spcBef>
            </a:pPr>
            <a:r>
              <a:rPr lang="en-US" b="1" dirty="0"/>
              <a:t>Background</a:t>
            </a:r>
            <a:r>
              <a:rPr lang="en-US" dirty="0"/>
              <a:t> (key term)  – the other programs that are running but not the active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features in application software:</a:t>
            </a:r>
          </a:p>
          <a:p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Icons</a:t>
            </a:r>
            <a:r>
              <a:rPr lang="en-US" b="0" dirty="0"/>
              <a:t> are graphic representations of programs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Pointer</a:t>
            </a:r>
            <a:r>
              <a:rPr lang="en-US" b="0" dirty="0"/>
              <a:t> is controlled by mouse, trackpad, or touch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</a:t>
            </a:r>
            <a:r>
              <a:rPr lang="en-US" b="0" dirty="0"/>
              <a:t> are rectangular areas on the screen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Menus</a:t>
            </a:r>
            <a:r>
              <a:rPr lang="en-US" b="0" dirty="0"/>
              <a:t> provide a list of options or commands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Tabs</a:t>
            </a:r>
            <a:r>
              <a:rPr lang="en-US" b="0" dirty="0"/>
              <a:t> divide menus into activity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Dialog boxes </a:t>
            </a:r>
            <a:r>
              <a:rPr lang="en-US" b="0" dirty="0"/>
              <a:t>display information or request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Help</a:t>
            </a:r>
            <a:r>
              <a:rPr lang="en-US" b="0" dirty="0"/>
              <a:t> provides online assistance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Gesture Control </a:t>
            </a:r>
            <a:r>
              <a:rPr lang="en-US" dirty="0"/>
              <a:t>(key term) is the ability to control operations with finger movements: i.e. swiping, sliding and pinching</a:t>
            </a:r>
          </a:p>
          <a:p>
            <a:endParaRPr lang="en-US" b="1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Booting</a:t>
            </a:r>
            <a:r>
              <a:rPr lang="en-US" dirty="0"/>
              <a:t> (key term)  is the process of starting a computer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Warm boot </a:t>
            </a:r>
            <a:r>
              <a:rPr lang="en-US" dirty="0"/>
              <a:t>(Key Term) – computer is already on and you restart it without turning off the power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="1" dirty="0"/>
              <a:t>Cold boot </a:t>
            </a:r>
            <a:r>
              <a:rPr lang="en-US" dirty="0"/>
              <a:t>(Key Term) – starting a computer that has been turned off</a:t>
            </a:r>
          </a:p>
          <a:p>
            <a:endParaRPr lang="en-US" dirty="0"/>
          </a:p>
          <a:p>
            <a:r>
              <a:rPr lang="en-US" dirty="0"/>
              <a:t>Most operating systems store data and programs in </a:t>
            </a:r>
            <a:r>
              <a:rPr lang="en-US" b="1" dirty="0"/>
              <a:t>system files </a:t>
            </a:r>
            <a:r>
              <a:rPr lang="en-US" dirty="0"/>
              <a:t>(key term) and </a:t>
            </a:r>
            <a:r>
              <a:rPr lang="en-US" b="1" dirty="0"/>
              <a:t>folders</a:t>
            </a:r>
            <a:r>
              <a:rPr lang="en-US" dirty="0"/>
              <a:t> (key term)</a:t>
            </a:r>
          </a:p>
          <a:p>
            <a:endParaRPr lang="en-US" dirty="0"/>
          </a:p>
          <a:p>
            <a:r>
              <a:rPr lang="en-US" dirty="0"/>
              <a:t>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Files share data and programs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Folders store related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7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Three basic categories of operating systems: 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b="1" dirty="0"/>
              <a:t>Embedded OS </a:t>
            </a:r>
            <a:r>
              <a:rPr lang="en-US" dirty="0"/>
              <a:t>(key term) – used for handheld devices - RTOS – real-time operating</a:t>
            </a:r>
            <a:r>
              <a:rPr lang="en-US" baseline="0" dirty="0"/>
              <a:t> system</a:t>
            </a:r>
          </a:p>
          <a:p>
            <a:pPr lvl="2"/>
            <a:r>
              <a:rPr lang="en-US" sz="1600" dirty="0"/>
              <a:t>Smartphones</a:t>
            </a:r>
          </a:p>
          <a:p>
            <a:pPr lvl="2"/>
            <a:r>
              <a:rPr lang="en-US" sz="1600" dirty="0"/>
              <a:t>Smartwatches</a:t>
            </a:r>
          </a:p>
          <a:p>
            <a:pPr lvl="2"/>
            <a:r>
              <a:rPr lang="en-US" sz="1600" dirty="0"/>
              <a:t>Video game systems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Stand-alone</a:t>
            </a:r>
            <a:r>
              <a:rPr lang="en-US" dirty="0"/>
              <a:t> (key term) – or </a:t>
            </a:r>
            <a:r>
              <a:rPr lang="en-US" b="1" dirty="0"/>
              <a:t>desktop operating systems</a:t>
            </a:r>
            <a:r>
              <a:rPr lang="en-US" dirty="0"/>
              <a:t> (key term) – control a single desktop computer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 called desktop operating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b="1" dirty="0"/>
              <a:t>Network operating systems </a:t>
            </a:r>
            <a:r>
              <a:rPr lang="en-US" dirty="0"/>
              <a:t>(NOS) (key term) – control and coordinate networked computers. OS is stored on the </a:t>
            </a:r>
            <a:r>
              <a:rPr lang="en-US" b="1" dirty="0"/>
              <a:t>network server </a:t>
            </a:r>
            <a:r>
              <a:rPr lang="en-US" dirty="0"/>
              <a:t>(key term) </a:t>
            </a:r>
          </a:p>
          <a:p>
            <a:pPr lvl="2"/>
            <a:r>
              <a:rPr lang="en-US" sz="1600" dirty="0"/>
              <a:t>Windows Server, Linux, Unix</a:t>
            </a:r>
          </a:p>
          <a:p>
            <a:pPr lvl="2"/>
            <a:r>
              <a:rPr lang="en-US" sz="1600" dirty="0"/>
              <a:t>OS stored on network server which coordinates all communication between the other computers</a:t>
            </a:r>
          </a:p>
          <a:p>
            <a:endParaRPr lang="en-US" dirty="0"/>
          </a:p>
          <a:p>
            <a:r>
              <a:rPr lang="en-US" dirty="0"/>
              <a:t>Operating</a:t>
            </a:r>
            <a:r>
              <a:rPr lang="en-US" baseline="0" dirty="0"/>
              <a:t> system is often referred to as the </a:t>
            </a:r>
            <a:r>
              <a:rPr lang="en-US" b="1" baseline="0" dirty="0"/>
              <a:t>software environment </a:t>
            </a:r>
            <a:r>
              <a:rPr lang="en-US" baseline="0" dirty="0"/>
              <a:t>(key term) or </a:t>
            </a:r>
            <a:r>
              <a:rPr lang="en-US" b="1" baseline="0" dirty="0"/>
              <a:t>software platform </a:t>
            </a:r>
            <a:r>
              <a:rPr lang="en-US" baseline="0" dirty="0"/>
              <a:t>(key term) almost all OS’ are designed to run only on specific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2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Mobile operating</a:t>
            </a:r>
            <a:r>
              <a:rPr lang="en-US" sz="1200" b="1" baseline="0" dirty="0"/>
              <a:t> systems </a:t>
            </a:r>
            <a:r>
              <a:rPr lang="en-US" sz="1200" baseline="0" dirty="0"/>
              <a:t>(key term) also known as </a:t>
            </a:r>
            <a:r>
              <a:rPr lang="en-US" sz="1200" b="1" baseline="0" dirty="0"/>
              <a:t>mobile OS </a:t>
            </a:r>
            <a:r>
              <a:rPr lang="en-US" sz="1200" baseline="0" dirty="0"/>
              <a:t>(key term) are embedded OS that are less complicated and more specialized for wireless 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Android</a:t>
            </a:r>
            <a:r>
              <a:rPr lang="en-US" sz="1200" dirty="0"/>
              <a:t> (Key</a:t>
            </a:r>
            <a:r>
              <a:rPr lang="en-US" sz="1200" baseline="0" dirty="0"/>
              <a:t> term) </a:t>
            </a:r>
            <a:r>
              <a:rPr lang="en-US" sz="1200" dirty="0"/>
              <a:t> – owned by Google</a:t>
            </a:r>
          </a:p>
          <a:p>
            <a:pPr lvl="0">
              <a:defRPr/>
            </a:pPr>
            <a:r>
              <a:rPr lang="en-US" sz="1200" b="1" dirty="0"/>
              <a:t>iOS</a:t>
            </a:r>
            <a:r>
              <a:rPr lang="en-US" sz="1200" dirty="0"/>
              <a:t> (key term) - formerly </a:t>
            </a:r>
            <a:r>
              <a:rPr lang="en-US" sz="1200" b="1" dirty="0"/>
              <a:t>iPhone OS </a:t>
            </a:r>
            <a:r>
              <a:rPr lang="en-US" sz="1200" dirty="0"/>
              <a:t>(key term) , iPad and iPhone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56329-1779-487C-B587-BBABA473A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001655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0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1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366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5DC59-5AB2-417D-B46A-F09F380F8F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7813" y="6526213"/>
            <a:ext cx="8699500" cy="204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39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5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3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24890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B06C8-11A0-4E73-A5CE-7801EB091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688" y="6426200"/>
            <a:ext cx="8505825" cy="311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15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38064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23389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8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pos="264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orient="horz" pos="27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5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33546"/>
            <a:ext cx="8458200" cy="82111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62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 userDrawn="1">
          <p15:clr>
            <a:srgbClr val="FBAE40"/>
          </p15:clr>
        </p15:guide>
        <p15:guide id="5" pos="38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366F7C-D912-4142-90FF-DB5F5A8D3C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105" y="0"/>
            <a:ext cx="1413164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704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Southwest University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9" r:id="rId3"/>
    <p:sldLayoutId id="2147483695" r:id="rId4"/>
    <p:sldLayoutId id="2147483696" r:id="rId5"/>
    <p:sldLayoutId id="214748369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 userDrawn="1">
          <p15:clr>
            <a:srgbClr val="F26B43"/>
          </p15:clr>
        </p15:guide>
        <p15:guide id="13" orient="horz" pos="360" userDrawn="1">
          <p15:clr>
            <a:srgbClr val="F26B43"/>
          </p15:clr>
        </p15:guide>
        <p15:guide id="14" orient="horz" pos="3936" userDrawn="1">
          <p15:clr>
            <a:srgbClr val="F26B43"/>
          </p15:clr>
        </p15:guide>
        <p15:guide id="15" pos="984" userDrawn="1">
          <p15:clr>
            <a:srgbClr val="F26B43"/>
          </p15:clr>
        </p15:guide>
        <p15:guide id="16" pos="5376" userDrawn="1">
          <p15:clr>
            <a:srgbClr val="F26B43"/>
          </p15:clr>
        </p15:guide>
        <p15:guide id="17" pos="2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Add long copyright line here</a:t>
            </a:r>
            <a:endParaRPr lang="en-US" dirty="0"/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5" r:id="rId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 userDrawn="1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9055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 userDrawn="1">
          <p15:clr>
            <a:srgbClr val="F26B43"/>
          </p15:clr>
        </p15:guide>
        <p15:guide id="6" pos="216">
          <p15:clr>
            <a:srgbClr val="F26B43"/>
          </p15:clr>
        </p15:guide>
        <p15:guide id="7" pos="4296" userDrawn="1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 userDrawn="1">
          <p15:clr>
            <a:srgbClr val="F26B43"/>
          </p15:clr>
        </p15:guide>
        <p15:guide id="11" orient="horz" pos="3984" userDrawn="1">
          <p15:clr>
            <a:srgbClr val="F26B43"/>
          </p15:clr>
        </p15:guide>
        <p15:guide id="12" orient="horz" pos="1656" userDrawn="1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 userDrawn="1">
          <p15:clr>
            <a:srgbClr val="F26B43"/>
          </p15:clr>
        </p15:guide>
        <p15:guide id="15" pos="2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443F-374D-4611-9698-9457ACEE6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Chapter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AC69B-AEEF-4356-B125-132EC84D7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System Software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C6B62-B79A-4655-AC39-6838A1EF4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Computing Essentials 2023</a:t>
            </a:r>
          </a:p>
          <a:p>
            <a:r>
              <a:rPr lang="en-US" dirty="0"/>
              <a:t>O’Leary</a:t>
            </a:r>
          </a:p>
        </p:txBody>
      </p:sp>
      <p:pic>
        <p:nvPicPr>
          <p:cNvPr id="9" name="Picture 8" descr="hexagon shapes in grid formation displaying icons, including: wrench, gears, lock. A businessman in background pressing the wrench icon.">
            <a:extLst>
              <a:ext uri="{FF2B5EF4-FFF2-40B4-BE49-F238E27FC236}">
                <a16:creationId xmlns:a16="http://schemas.microsoft.com/office/drawing/2014/main" id="{3DB4E83D-0EED-4CD1-B830-33B842C3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955" y="1246416"/>
            <a:ext cx="4230991" cy="497476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41AB399-EC3D-431D-9E29-79E5E2C891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7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84721" cy="229870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/>
              <a:t>Windows 11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Simplified interface and improved support for mobile devices.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Allows Android apps on Windows device.</a:t>
            </a:r>
          </a:p>
        </p:txBody>
      </p:sp>
      <p:pic>
        <p:nvPicPr>
          <p:cNvPr id="9" name="Picture 8" descr="A windows and a MacOs interface on two laptops.">
            <a:extLst>
              <a:ext uri="{FF2B5EF4-FFF2-40B4-BE49-F238E27FC236}">
                <a16:creationId xmlns:a16="http://schemas.microsoft.com/office/drawing/2014/main" id="{C65E168C-805B-4882-9BC4-6E26D127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7" y="3659890"/>
            <a:ext cx="4360965" cy="25802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45CC6-3E45-4273-B4E4-284C295F34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05136" y="1276709"/>
            <a:ext cx="3171323" cy="215229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/>
              <a:t>macOS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Runs only on Apple computers.</a:t>
            </a:r>
          </a:p>
          <a:p>
            <a:pPr marL="291600" indent="-291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Most innovative operating system.</a:t>
            </a:r>
          </a:p>
        </p:txBody>
      </p:sp>
      <p:pic>
        <p:nvPicPr>
          <p:cNvPr id="10" name="Picture 9" descr="A screenshot of a Linux desktop with multiple windows opened.">
            <a:extLst>
              <a:ext uri="{FF2B5EF4-FFF2-40B4-BE49-F238E27FC236}">
                <a16:creationId xmlns:a16="http://schemas.microsoft.com/office/drawing/2014/main" id="{0A8623A1-BAE8-43B9-8A28-D4E3554A4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14" y="3646238"/>
            <a:ext cx="3769391" cy="258023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D435F-F648-465A-B057-185640BF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Corporation; Apple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4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and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1" y="1276710"/>
            <a:ext cx="3571374" cy="169787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/>
              <a:t>UNIX operating system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Servers on the Web.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Mainframe computers.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Personal Computers.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45CC6-3E45-4273-B4E4-284C295F34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1220" y="3090890"/>
            <a:ext cx="4076401" cy="3117405"/>
          </a:xfrm>
        </p:spPr>
        <p:txBody>
          <a:bodyPr>
            <a:normAutofit lnSpcReduction="10000"/>
          </a:bodyPr>
          <a:lstStyle/>
          <a:p>
            <a:pPr>
              <a:spcBef>
                <a:spcPts val="800"/>
              </a:spcBef>
              <a:spcAft>
                <a:spcPts val="0"/>
              </a:spcAft>
            </a:pPr>
            <a:r>
              <a:rPr lang="en-US" dirty="0"/>
              <a:t>LINUX - version of UNIX.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Alternative to windows.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Open source – free.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Google Chrome O</a:t>
            </a:r>
            <a:r>
              <a:rPr lang="en-US" sz="100" dirty="0"/>
              <a:t> </a:t>
            </a:r>
            <a:r>
              <a:rPr lang="en-US" dirty="0"/>
              <a:t>S and Android are based on Linux.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Focuses on Internet connectivity and cloud computing.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Speed is determined by the speed of the Internet.</a:t>
            </a:r>
          </a:p>
        </p:txBody>
      </p:sp>
      <p:pic>
        <p:nvPicPr>
          <p:cNvPr id="9" name="Picture 8" descr="A screenshot of a Linux desktop with multiple windows opened.">
            <a:extLst>
              <a:ext uri="{FF2B5EF4-FFF2-40B4-BE49-F238E27FC236}">
                <a16:creationId xmlns:a16="http://schemas.microsoft.com/office/drawing/2014/main" id="{CEDE1BBD-380C-4D73-BF67-FAF8B236B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65" y="1424168"/>
            <a:ext cx="4573515" cy="28203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20553" cy="3574606"/>
          </a:xfrm>
        </p:spPr>
        <p:txBody>
          <a:bodyPr>
            <a:normAutofit/>
          </a:bodyPr>
          <a:lstStyle/>
          <a:p>
            <a:r>
              <a:rPr lang="en-US" sz="2200" dirty="0"/>
              <a:t>Ability to support multiple operating systems on a single physical machine</a:t>
            </a:r>
          </a:p>
          <a:p>
            <a:r>
              <a:rPr lang="en-US" sz="2200" dirty="0"/>
              <a:t>Virtualization software</a:t>
            </a:r>
          </a:p>
          <a:p>
            <a:pPr marL="1588" lvl="1" indent="0">
              <a:spcAft>
                <a:spcPts val="0"/>
              </a:spcAft>
              <a:buNone/>
            </a:pPr>
            <a:r>
              <a:rPr lang="en-US" dirty="0"/>
              <a:t>Each virtual machine appears as a separate independent computer.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Host operating system.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Guest operating system.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45CC6-3E45-4273-B4E4-284C295F34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1" y="4973052"/>
            <a:ext cx="4020552" cy="122722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200" dirty="0"/>
              <a:t>Parallels and VMware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Programs that allow Mac to run Windows programs in macOS.</a:t>
            </a:r>
          </a:p>
        </p:txBody>
      </p:sp>
      <p:pic>
        <p:nvPicPr>
          <p:cNvPr id="9" name="Picture 8" descr="A screenshot of a Windows 10 program screen running on a mac O S desktop.">
            <a:extLst>
              <a:ext uri="{FF2B5EF4-FFF2-40B4-BE49-F238E27FC236}">
                <a16:creationId xmlns:a16="http://schemas.microsoft.com/office/drawing/2014/main" id="{A25962BA-DDAF-415C-8B57-AF90F4FE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55794"/>
            <a:ext cx="4258039" cy="292953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D435F-F648-465A-B057-185640BF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Corporation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7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8667-9256-47D3-8FD5-E7FFD459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Essential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958A-113C-4FEB-9052-E8A32768232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092007"/>
          </a:xfrm>
        </p:spPr>
        <p:txBody>
          <a:bodyPr>
            <a:normAutofit/>
          </a:bodyPr>
          <a:lstStyle/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Search Programs.</a:t>
            </a:r>
          </a:p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Storage Management Programs.</a:t>
            </a:r>
          </a:p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Backup Programs.</a:t>
            </a:r>
          </a:p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Antivirus Programs.</a:t>
            </a:r>
          </a:p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Troubleshooting Programs.</a:t>
            </a:r>
          </a:p>
          <a:p>
            <a:pPr marL="320400" indent="-320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Virtual Assistants.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E38774-2279-48C5-9C98-7DA2A4694B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2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03C2-2B49-4E4E-BAC2-9E78FAB4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IT Work for you – Virtual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90B9-B96E-4736-9C64-E3DB11571B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821119"/>
          </a:xfrm>
        </p:spPr>
        <p:txBody>
          <a:bodyPr>
            <a:normAutofit/>
          </a:bodyPr>
          <a:lstStyle/>
          <a:p>
            <a:r>
              <a:rPr lang="en-US" sz="2200" dirty="0"/>
              <a:t>A utility that coordinates personal data across several applications, and provides a more intuitive way to interact with devices. </a:t>
            </a:r>
          </a:p>
        </p:txBody>
      </p:sp>
      <p:pic>
        <p:nvPicPr>
          <p:cNvPr id="9" name="Picture 8" descr="Screenshot of voice assisted interface from Google. ">
            <a:extLst>
              <a:ext uri="{FF2B5EF4-FFF2-40B4-BE49-F238E27FC236}">
                <a16:creationId xmlns:a16="http://schemas.microsoft.com/office/drawing/2014/main" id="{8BCBB8C6-36CC-4E81-899D-5BF9FEDA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5" y="2712720"/>
            <a:ext cx="3530406" cy="1975346"/>
          </a:xfrm>
          <a:prstGeom prst="rect">
            <a:avLst/>
          </a:prstGeom>
        </p:spPr>
      </p:pic>
      <p:pic>
        <p:nvPicPr>
          <p:cNvPr id="10" name="Picture 9" descr="Screenshot of voice assisted interface from Apple.">
            <a:extLst>
              <a:ext uri="{FF2B5EF4-FFF2-40B4-BE49-F238E27FC236}">
                <a16:creationId xmlns:a16="http://schemas.microsoft.com/office/drawing/2014/main" id="{FF813554-3C7B-4C55-BA43-18790B7B1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36" y="4176701"/>
            <a:ext cx="2298192" cy="1895856"/>
          </a:xfrm>
          <a:prstGeom prst="rect">
            <a:avLst/>
          </a:prstGeom>
        </p:spPr>
      </p:pic>
      <p:pic>
        <p:nvPicPr>
          <p:cNvPr id="11" name="Picture 10" descr="Screenshot of voice assisted interface from Microsoft. ">
            <a:extLst>
              <a:ext uri="{FF2B5EF4-FFF2-40B4-BE49-F238E27FC236}">
                <a16:creationId xmlns:a16="http://schemas.microsoft.com/office/drawing/2014/main" id="{AE9DB08B-7785-4B07-89F0-0408F2023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71" y="2308419"/>
            <a:ext cx="3330407" cy="1946702"/>
          </a:xfrm>
          <a:prstGeom prst="rect">
            <a:avLst/>
          </a:prstGeom>
        </p:spPr>
      </p:pic>
      <p:pic>
        <p:nvPicPr>
          <p:cNvPr id="12" name="Picture 11" descr="Screenshot of voice assisted interface from Amazon.">
            <a:extLst>
              <a:ext uri="{FF2B5EF4-FFF2-40B4-BE49-F238E27FC236}">
                <a16:creationId xmlns:a16="http://schemas.microsoft.com/office/drawing/2014/main" id="{3E38A30E-FCE3-4215-8FD9-3766F5DD4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35" y="4250864"/>
            <a:ext cx="3438491" cy="195257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BAE424-8541-45F6-BA92-7E8A1D20DF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Google Inc; Apple; Microsoft Corporation; travelbetter.co.uk/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2223D9-D769-45F5-90E1-CBBE2977A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1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908B-5266-44C0-92A9-589F9E99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Suites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B2EA-A9A4-41CA-827C-FB086ED009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4723038"/>
          </a:xfrm>
        </p:spPr>
        <p:txBody>
          <a:bodyPr/>
          <a:lstStyle/>
          <a:p>
            <a:r>
              <a:rPr lang="en-US" sz="2800" dirty="0"/>
              <a:t>Combine several programs into one package</a:t>
            </a:r>
          </a:p>
          <a:p>
            <a:r>
              <a:rPr lang="en-US" sz="2800" dirty="0"/>
              <a:t>Less expensive</a:t>
            </a:r>
          </a:p>
          <a:p>
            <a:pPr>
              <a:spcAft>
                <a:spcPts val="0"/>
              </a:spcAft>
            </a:pPr>
            <a:r>
              <a:rPr lang="en-US" sz="2800" dirty="0"/>
              <a:t>Popular suites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Bitdefender.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Norton Utilities.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AAD9B9-DBDB-4EE4-996B-B61377B8C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5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908B-5266-44C0-92A9-589F9E99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B2EA-A9A4-41CA-827C-FB086ED009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472303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/>
              <a:t>Computer Support Specialist or Technical Support Specialist or Help-Desk Technicians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Provide technical support to customers and other users.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Resolve common networking problems and use troubleshooting programs to diagnose problems.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Employers look for an advanced associate’s degree or bachelor’s degree.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Computer support specialist can expect to earn $43,000 − $68,000 annually.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AAD9B9-DBDB-4EE4-996B-B61377B8C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0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FDC5-72A8-4C32-9D4C-934096BF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BF48-29FE-4B6A-BBE6-5AD175BF6F6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937101"/>
          </a:xfrm>
        </p:spPr>
        <p:txBody>
          <a:bodyPr>
            <a:noAutofit/>
          </a:bodyPr>
          <a:lstStyle/>
          <a:p>
            <a:r>
              <a:rPr lang="en-US" sz="2800" dirty="0"/>
              <a:t>Making Better Computers by Making Them More Human</a:t>
            </a:r>
          </a:p>
        </p:txBody>
      </p:sp>
      <p:pic>
        <p:nvPicPr>
          <p:cNvPr id="9" name="Picture 8" descr="A person holds a futuristic semi-transparent tablet.">
            <a:extLst>
              <a:ext uri="{FF2B5EF4-FFF2-40B4-BE49-F238E27FC236}">
                <a16:creationId xmlns:a16="http://schemas.microsoft.com/office/drawing/2014/main" id="{B5FB48F7-CBDE-4D18-BDFE-4EBB73D1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68" y="2288497"/>
            <a:ext cx="5343662" cy="385240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CCA25D-A884-4B42-89C4-3020665C5E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Milles Studio/Shutterstock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1693A3-2880-4C52-8703-A3D375AD7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0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908B-5266-44C0-92A9-589F9E99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Ended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B2EA-A9A4-41CA-827C-FB086ED009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8"/>
            <a:ext cx="8639352" cy="5108049"/>
          </a:xfrm>
        </p:spPr>
        <p:txBody>
          <a:bodyPr>
            <a:noAutofit/>
          </a:bodyPr>
          <a:lstStyle/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/>
              <a:t>Describe system software. Discuss each of the four types of system programs.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/>
              <a:t>Define operating systems. Describe the basic features and the three categories of operating systems.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/>
              <a:t>What are mobile operating systems? Describe leading mobile operating systems.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2600" dirty="0"/>
              <a:t>What are desktop operating systems? Compare  Windows, mac O</a:t>
            </a:r>
            <a:r>
              <a:rPr lang="en-US" sz="100" dirty="0"/>
              <a:t> </a:t>
            </a:r>
            <a:r>
              <a:rPr lang="en-US" sz="2600" dirty="0"/>
              <a:t>S, Linux and Chrome O</a:t>
            </a:r>
            <a:r>
              <a:rPr lang="en-US" sz="100" dirty="0"/>
              <a:t> </a:t>
            </a:r>
            <a:r>
              <a:rPr lang="en-US" sz="2600" dirty="0"/>
              <a:t>S. Discuss virtualization.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2600" dirty="0"/>
              <a:t>Discuss utilities. What are the most essential utilities? What is a utility suite?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AAD9B9-DBDB-4EE4-996B-B61377B8C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7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2C4D4-C867-4E2F-BF62-33A518B4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Main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E7BB7-8AAC-4997-A2E0-E359554D78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83129" y="6551618"/>
            <a:ext cx="9277005" cy="232133"/>
          </a:xfrm>
        </p:spPr>
        <p:txBody>
          <a:bodyPr/>
          <a:lstStyle/>
          <a:p>
            <a:pPr algn="ctr"/>
            <a:r>
              <a:rPr lang="en-US" sz="1200" noProof="1">
                <a:latin typeface="Arial" panose="020B0604020202020204" pitchFamily="34" charset="0"/>
                <a:cs typeface="Arial" panose="020B0604020202020204" pitchFamily="34" charset="0"/>
              </a:rPr>
              <a:t>© McGraw Hill LLC. All rights reserved. No reproduction or distribution without the prior written consent of McGraw Hill LLC.</a:t>
            </a:r>
          </a:p>
        </p:txBody>
      </p:sp>
    </p:spTree>
    <p:extLst>
      <p:ext uri="{BB962C8B-B14F-4D97-AF65-F5344CB8AC3E}">
        <p14:creationId xmlns:p14="http://schemas.microsoft.com/office/powerpoint/2010/main" val="108048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70556CF-5C09-4990-85C3-DFBC5FAA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Learning Objectives</a:t>
            </a:r>
            <a:endParaRPr lang="en-US" sz="1000" b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10963B-29CF-4450-9046-C56B1E2FAF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5153588"/>
          </a:xfrm>
        </p:spPr>
        <p:txBody>
          <a:bodyPr>
            <a:noAutofit/>
          </a:bodyPr>
          <a:lstStyle/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Describe the differences between system software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and application software.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Identify the four types of system software programs.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Explain the basic functions, features, and categories of operating systems.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Compare mobile operating systems iOS, Android, and Windows 10 Mobile.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Compare desktop operating systems, including Windows, MacOS, UNIX, Linux, and virtualization.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Explain the purpose of utilities and utility suites.</a:t>
            </a:r>
          </a:p>
          <a:p>
            <a:pPr marL="403200" indent="-403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Identify the six most essential utilities.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6CBAAD-B193-4F9E-9143-8E6D4796C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1D81F0-0CDC-4E0E-BBF2-7665DA72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US" sz="1100" b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D1ACFE-D2E9-4B59-BDAB-09967B2AC5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1" y="1276711"/>
            <a:ext cx="3811138" cy="2152290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2200" dirty="0"/>
              <a:t>Computers and computer applications have become a part of the fabric of everyday life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1800" dirty="0"/>
              <a:t>They are great as long as they are working.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36CD3-7E5D-4B22-8624-5B6E68583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3598864"/>
            <a:ext cx="4598068" cy="2649536"/>
          </a:xfrm>
        </p:spPr>
        <p:txBody>
          <a:bodyPr>
            <a:normAutofit/>
          </a:bodyPr>
          <a:lstStyle/>
          <a:p>
            <a:r>
              <a:rPr lang="en-US" sz="2000" dirty="0"/>
              <a:t>We give little thought to the processes and programs running behind the scenes to keep them functioning effectively.</a:t>
            </a:r>
          </a:p>
          <a:p>
            <a:r>
              <a:rPr lang="en-US" sz="2000" dirty="0"/>
              <a:t>Such programs (that is, operating  systems, utility programs, and device drivers) are the system software you learn about here.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FF8EA-9318-407D-B4CF-B5DED2E74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487217"/>
            <a:ext cx="3811137" cy="27449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3E3A7-608F-42B0-8B97-A02457004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9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3FB9E5-574E-420A-9625-0FD7838E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Software Basics</a:t>
            </a:r>
            <a:endParaRPr lang="en-US" sz="1000" b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DA313A-49DA-4078-B741-6FB60F3DA4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3340950" cy="48780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Works with end users application software, and computer hardware</a:t>
            </a:r>
          </a:p>
          <a:p>
            <a:pPr marL="1588" lvl="1" indent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dirty="0"/>
              <a:t>Handles the technical details.</a:t>
            </a:r>
          </a:p>
          <a:p>
            <a:pPr marL="1588" lvl="1" indent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dirty="0"/>
              <a:t>Includes.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  <a:defRPr/>
            </a:pPr>
            <a:r>
              <a:rPr lang="en-US" dirty="0"/>
              <a:t>Operating systems.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  <a:defRPr/>
            </a:pPr>
            <a:r>
              <a:rPr lang="en-US" dirty="0"/>
              <a:t>Utilities.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  <a:defRPr/>
            </a:pPr>
            <a:r>
              <a:rPr lang="en-US" dirty="0"/>
              <a:t>Device drivers.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  <a:defRPr/>
            </a:pPr>
            <a:r>
              <a:rPr lang="en-US" dirty="0"/>
              <a:t>Language translators.</a:t>
            </a:r>
          </a:p>
        </p:txBody>
      </p:sp>
      <p:pic>
        <p:nvPicPr>
          <p:cNvPr id="13" name="Picture 12" descr="An infographic.">
            <a:extLst>
              <a:ext uri="{FF2B5EF4-FFF2-40B4-BE49-F238E27FC236}">
                <a16:creationId xmlns:a16="http://schemas.microsoft.com/office/drawing/2014/main" id="{59729131-5CBB-4882-AD3C-C40A8EA21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74" y="2020351"/>
            <a:ext cx="4850550" cy="348440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E168A2-244B-4E93-A972-8B26301CD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8667" y="6166170"/>
            <a:ext cx="3793066" cy="348929"/>
          </a:xfrm>
        </p:spPr>
        <p:txBody>
          <a:bodyPr/>
          <a:lstStyle/>
          <a:p>
            <a:r>
              <a:rPr lang="en-US" sz="1200" dirty="0">
                <a:hlinkClick r:id="" action="ppaction://noaction"/>
              </a:rPr>
              <a:t>Access the text alternative for slide images.</a:t>
            </a:r>
            <a:endParaRPr lang="en-US" sz="1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2464F6-5C44-4043-9458-FBAF9F9A3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4270" y="6684963"/>
            <a:ext cx="7327958" cy="173037"/>
          </a:xfrm>
        </p:spPr>
        <p:txBody>
          <a:bodyPr/>
          <a:lstStyle/>
          <a:p>
            <a:r>
              <a:rPr lang="en-US" sz="600" dirty="0"/>
              <a:t>Iladendron/E=/Getty Images; Aaron Roeth/McGraw-Hill Education; Nor Gal/Shutterstock; junior_cinematic/Shutterstock; Colin Hui/Shutterstock; 4x-image/istock/Getty Imges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C8A7-E2ED-4C43-9F7B-C91E5A658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1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D8BD19-A67D-40D5-AEEB-46D0B625C4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2800" dirty="0"/>
              <a:t>A collection of programs that handle technical tasks</a:t>
            </a:r>
          </a:p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Functions: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000" dirty="0"/>
              <a:t>Manages resources.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000" dirty="0"/>
              <a:t>Providing user interface.</a:t>
            </a:r>
          </a:p>
          <a:p>
            <a:pPr marL="640800" lvl="3" indent="-320400">
              <a:spcBef>
                <a:spcPts val="1000"/>
              </a:spcBef>
              <a:spcAft>
                <a:spcPts val="0"/>
              </a:spcAft>
            </a:pPr>
            <a:r>
              <a:rPr lang="en-US" sz="1800" dirty="0"/>
              <a:t>User interface.</a:t>
            </a:r>
          </a:p>
          <a:p>
            <a:pPr marL="640800" lvl="3" indent="-320400">
              <a:spcBef>
                <a:spcPts val="1000"/>
              </a:spcBef>
              <a:spcAft>
                <a:spcPts val="0"/>
              </a:spcAft>
            </a:pPr>
            <a:r>
              <a:rPr lang="en-US" sz="1800" dirty="0"/>
              <a:t>Graphical user interface (G</a:t>
            </a:r>
            <a:r>
              <a:rPr lang="en-US" sz="100" dirty="0"/>
              <a:t> </a:t>
            </a:r>
            <a:r>
              <a:rPr lang="en-US" sz="1800" dirty="0"/>
              <a:t>U</a:t>
            </a:r>
            <a:r>
              <a:rPr lang="en-US" sz="100" dirty="0"/>
              <a:t> </a:t>
            </a:r>
            <a:r>
              <a:rPr lang="en-US" sz="1800" dirty="0"/>
              <a:t>I).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000" dirty="0"/>
              <a:t>Runs applications.</a:t>
            </a:r>
          </a:p>
          <a:p>
            <a:pPr marL="640800" lvl="3" indent="-320400">
              <a:spcBef>
                <a:spcPts val="1000"/>
              </a:spcBef>
              <a:spcAft>
                <a:spcPts val="0"/>
              </a:spcAft>
            </a:pPr>
            <a:r>
              <a:rPr lang="en-US" sz="1800" dirty="0"/>
              <a:t>Multitasking.</a:t>
            </a:r>
          </a:p>
          <a:p>
            <a:pPr marL="640800" lvl="3" indent="-320400">
              <a:spcBef>
                <a:spcPts val="1000"/>
              </a:spcBef>
              <a:spcAft>
                <a:spcPts val="0"/>
              </a:spcAft>
            </a:pPr>
            <a:r>
              <a:rPr lang="en-US" sz="1800" dirty="0"/>
              <a:t>Foreground and background applications.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an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68679" cy="514013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2800" dirty="0"/>
              <a:t>Features in common with application software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Icons.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Pointer.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Windows.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Menus.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Tabs.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Dialog boxes.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Help.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Gesture Control.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88A0B9E-6B91-423F-950C-5D7581301F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8462" y="1276709"/>
            <a:ext cx="3930315" cy="151461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/>
              <a:t>Features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Booting – starting or restarting the computer.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5DDBF6-48B9-47D9-A88E-C617E69DB6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54479" y="2981185"/>
            <a:ext cx="4068679" cy="2133600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2800" dirty="0"/>
              <a:t>Files and Folders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Files share data and programs.</a:t>
            </a:r>
          </a:p>
          <a:p>
            <a:pPr marL="291600" lvl="1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Folders store related files.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7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/>
              <a:t>Embedded Operating Systems – R</a:t>
            </a:r>
            <a:r>
              <a:rPr lang="en-US" sz="100" b="1" dirty="0"/>
              <a:t> </a:t>
            </a:r>
            <a:r>
              <a:rPr lang="en-US" sz="2800" b="1" dirty="0"/>
              <a:t>T</a:t>
            </a:r>
            <a:r>
              <a:rPr lang="en-US" sz="100" b="1" dirty="0"/>
              <a:t> </a:t>
            </a:r>
            <a:r>
              <a:rPr lang="en-US" sz="2800" b="1" dirty="0"/>
              <a:t>O</a:t>
            </a:r>
            <a:r>
              <a:rPr lang="en-US" sz="100" b="1" dirty="0"/>
              <a:t> </a:t>
            </a:r>
            <a:r>
              <a:rPr lang="en-US" sz="2800" b="1" dirty="0"/>
              <a:t>S</a:t>
            </a:r>
          </a:p>
          <a:p>
            <a:pPr>
              <a:spcBef>
                <a:spcPts val="1000"/>
              </a:spcBef>
            </a:pPr>
            <a:r>
              <a:rPr lang="en-US" sz="2800" b="1" dirty="0"/>
              <a:t>Stand-alone Operating Systems</a:t>
            </a:r>
          </a:p>
          <a:p>
            <a:pPr>
              <a:spcBef>
                <a:spcPts val="1000"/>
              </a:spcBef>
            </a:pPr>
            <a:r>
              <a:rPr lang="en-US" sz="2800" b="1" dirty="0"/>
              <a:t>Network Operating Systems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8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10"/>
            <a:ext cx="4084721" cy="2268596"/>
          </a:xfrm>
        </p:spPr>
        <p:txBody>
          <a:bodyPr/>
          <a:lstStyle/>
          <a:p>
            <a:pPr marL="158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Embedded operating system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/>
              <a:t>Less complicated and more specialized for wireless.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45CC6-3E45-4273-B4E4-284C295F34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1" y="3715170"/>
            <a:ext cx="2063415" cy="1922524"/>
          </a:xfrm>
        </p:spPr>
        <p:txBody>
          <a:bodyPr/>
          <a:lstStyle/>
          <a:p>
            <a:pPr marL="158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Popular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</a:rPr>
              <a:t>Android.</a:t>
            </a:r>
          </a:p>
          <a:p>
            <a:pPr marL="291600" lvl="2" indent="-291600">
              <a:spcBef>
                <a:spcPts val="100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</a:t>
            </a:r>
            <a:r>
              <a:rPr lang="en-US" sz="1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</a:t>
            </a:r>
            <a:r>
              <a:rPr lang="en-US" sz="1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S.</a:t>
            </a:r>
          </a:p>
        </p:txBody>
      </p:sp>
      <p:pic>
        <p:nvPicPr>
          <p:cNvPr id="9" name="Picture 8" descr="An I pad and an I phone.">
            <a:extLst>
              <a:ext uri="{FF2B5EF4-FFF2-40B4-BE49-F238E27FC236}">
                <a16:creationId xmlns:a16="http://schemas.microsoft.com/office/drawing/2014/main" id="{121A7B76-30C7-4E06-A355-9C2D49430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70" y="1557813"/>
            <a:ext cx="3015949" cy="4546208"/>
          </a:xfrm>
          <a:prstGeom prst="rect">
            <a:avLst/>
          </a:prstGeom>
        </p:spPr>
      </p:pic>
      <p:pic>
        <p:nvPicPr>
          <p:cNvPr id="10" name="Picture 9" descr="An I pad and an I phone.">
            <a:extLst>
              <a:ext uri="{FF2B5EF4-FFF2-40B4-BE49-F238E27FC236}">
                <a16:creationId xmlns:a16="http://schemas.microsoft.com/office/drawing/2014/main" id="{C4F4D448-6DC2-479D-AC99-086A3CA20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07" y="3674448"/>
            <a:ext cx="1151667" cy="24009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D435F-F648-465A-B057-185640BF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Beer5020/Shutterstock; Alexey Boldin/Shutterstock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2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C005-D75F-4C98-A016-C9B46081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64350-0FCC-40E5-9BBA-6D135B9A08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8458200" cy="3824680"/>
          </a:xfrm>
        </p:spPr>
        <p:txBody>
          <a:bodyPr>
            <a:normAutofit/>
          </a:bodyPr>
          <a:lstStyle/>
          <a:p>
            <a:r>
              <a:rPr lang="en-US" sz="2800" dirty="0"/>
              <a:t>Operating systems commonly used by individuals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Windows </a:t>
            </a:r>
            <a:r>
              <a:rPr lang="en-US" sz="2400" dirty="0"/>
              <a:t>– most widely used.</a:t>
            </a:r>
          </a:p>
          <a:p>
            <a:pPr lvl="1"/>
            <a:r>
              <a:rPr lang="en-US" sz="2400" dirty="0"/>
              <a:t>Mac O</a:t>
            </a:r>
            <a:r>
              <a:rPr lang="en-US" sz="100" dirty="0"/>
              <a:t> </a:t>
            </a:r>
            <a:r>
              <a:rPr lang="en-US" sz="2400" dirty="0"/>
              <a:t>S – powerful and easy to use, runs only on Apple computers.</a:t>
            </a:r>
          </a:p>
          <a:p>
            <a:pPr lvl="1"/>
            <a:r>
              <a:rPr lang="en-US" sz="2400" dirty="0"/>
              <a:t>UNIX – network; originally designed for Web.</a:t>
            </a:r>
          </a:p>
          <a:p>
            <a:pPr lvl="1"/>
            <a:r>
              <a:rPr lang="en-US" sz="2400" dirty="0"/>
              <a:t>LINUX – non proprietary; open source program, free to distribute and modify.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2536A7-FB03-4FA1-9A70-F9AC9086E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242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E7BC6287-1E57-46F8-B46D-CC0ECE7CEE8E}"/>
    </a:ext>
  </a:extLst>
</a:theme>
</file>

<file path=ppt/theme/theme2.xml><?xml version="1.0" encoding="utf-8"?>
<a:theme xmlns:a="http://schemas.openxmlformats.org/drawingml/2006/main" name="MainContentSlideMaster">
  <a:themeElements>
    <a:clrScheme name="Custom 3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B9FDA032-B3B1-4FDF-8A44-9303BC60C76A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AD8FA8EE-38E3-45B4-B8A8-91E7376F22D2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59A53402-BF8D-4356-9B02-35501F8B049D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Custom 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21D45154-5908-4760-96C7-F0E2BCA85E9B}" vid="{002D0E3A-676D-4160-97AC-45FBF1A959A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MHHE_Generic Accessible PPT Template_Editorial_v11_2020</Template>
  <TotalTime>1402</TotalTime>
  <Words>1972</Words>
  <Application>Microsoft Office PowerPoint</Application>
  <PresentationFormat>全屏显示(4:3)</PresentationFormat>
  <Paragraphs>270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黑体</vt:lpstr>
      <vt:lpstr>Arial</vt:lpstr>
      <vt:lpstr>Calibri</vt:lpstr>
      <vt:lpstr>Title Slides Master</vt:lpstr>
      <vt:lpstr>MainContentSlideMaster</vt:lpstr>
      <vt:lpstr>ClosingMaster</vt:lpstr>
      <vt:lpstr>DividerSlideMaster</vt:lpstr>
      <vt:lpstr>ImageDescriptionAppendixSlideMaster</vt:lpstr>
      <vt:lpstr>Chapter 4</vt:lpstr>
      <vt:lpstr>Learning Objectives</vt:lpstr>
      <vt:lpstr>Introduction</vt:lpstr>
      <vt:lpstr>System Software Basics</vt:lpstr>
      <vt:lpstr>Operating Systems</vt:lpstr>
      <vt:lpstr>Features of an Operating System</vt:lpstr>
      <vt:lpstr>Categories of Operating Systems</vt:lpstr>
      <vt:lpstr>Mobile Operating Systems</vt:lpstr>
      <vt:lpstr>Desktop Operating Systems</vt:lpstr>
      <vt:lpstr>Windows - mac</vt:lpstr>
      <vt:lpstr>UNIX and LINUX</vt:lpstr>
      <vt:lpstr>Virtualization</vt:lpstr>
      <vt:lpstr>Most Essential Utilities</vt:lpstr>
      <vt:lpstr>Making IT Work for you – Virtual Assistant</vt:lpstr>
      <vt:lpstr>Utility Suites</vt:lpstr>
      <vt:lpstr>Careers in IT</vt:lpstr>
      <vt:lpstr>A Look to the Future</vt:lpstr>
      <vt:lpstr>Open Ended Questions</vt:lpstr>
      <vt:lpstr>End of Main Content</vt:lpstr>
    </vt:vector>
  </TitlesOfParts>
  <Company>McGraw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/>
  <cp:keywords/>
  <cp:lastModifiedBy>zhangyp</cp:lastModifiedBy>
  <cp:revision>168</cp:revision>
  <dcterms:created xsi:type="dcterms:W3CDTF">2021-07-01T13:49:16Z</dcterms:created>
  <dcterms:modified xsi:type="dcterms:W3CDTF">2022-08-29T02:43:18Z</dcterms:modified>
</cp:coreProperties>
</file>